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9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2045E"/>
    <a:srgbClr val="488225"/>
    <a:srgbClr val="271D6C"/>
    <a:srgbClr val="ECECEC"/>
    <a:srgbClr val="B23D02"/>
    <a:srgbClr val="00A1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39" autoAdjust="0"/>
  </p:normalViewPr>
  <p:slideViewPr>
    <p:cSldViewPr showGuides="1">
      <p:cViewPr varScale="1">
        <p:scale>
          <a:sx n="78" d="100"/>
          <a:sy n="78" d="100"/>
        </p:scale>
        <p:origin x="-9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AE180-6544-43C2-B32F-23307011F640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2A34C-D2C2-434F-B3C4-15FBF8DA41E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90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0477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important part of this integration entails recording physical flows of natural inputs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environment and flows of residuals generated through economic activity. The use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product and industry classifications, and consistent definitions and measurement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boundaries is important in optimizing the potential for analysis.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asset accounts and supply and use tables is of interest in this area.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flows of income are reflected in a sequence of economic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accounts and balancing items, such as value added and saving. Importantly,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balancing items can be adjusted for depletion so that estimates of the monetary cost of using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 natural resources can be deducted from conventional economic aggregates such as GDP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saving to yield depletion-adjusted aggregates.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1564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common classifications and terminology for the measurement of flows of products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use of common boundaries between the economy and the environment. Consequently,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flows recorded in monetary terms that focus on the exchanges of products between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 units are, in broad terms, the same set of flows of products measured in physical</a:t>
            </a:r>
          </a:p>
          <a:p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terms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integration of supply and use tables in physical and monetary terms is the basis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compilation of extended supply and use and input-output tables which are often used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environmentally extended input-output analysis.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3899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integration of information from asset accounts and supply and use tables is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relevance in the analysis of natural resources.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446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monetary terms, monetary supply and use tables and asset accounts record much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information of interest in the assessment of the interactions between the economy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environment. However, there are a range of other monetary transactions and flows that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interest, such as payments of rent for the extraction of natural resources, and subsidies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grants from government units to other economic units in support of environmental protection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activity. The SNA records all of these flows in a presentation referred to as the sequence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accounts.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particular feature of the sequence of economic accounts is the derivation of balancing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items. Typically, there is not a balance between relevant inflows and outflows. Thus,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balancing item is introduced. The balancing items provide information in their own right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link the sequence of accounts together. Key balancing items include value added,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surplus, saving and net lending/borrowing. Economy-wide aggregates can also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constructed such as gross domestic product (GDP) and gross national income (GNI).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Balancing items can be defined so as to take into account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depletion of natural resources. Thus, measures of depletion-adjusted net domestic product,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depletion-adjusted net value added by industry, and depletion-adjusted net saving by institutional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 are defined as part of the full accounting framework.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0376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779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757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"/>
            <a:ext cx="877460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75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5640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70885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Afgeronde rechthoek 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22306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1" name="Afgeronde rechthoek 30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66036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0569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06670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0000"/>
            <a:ext cx="8298480" cy="755999"/>
          </a:xfrm>
          <a:prstGeom prst="rect">
            <a:avLst/>
          </a:prstGeom>
        </p:spPr>
        <p:txBody>
          <a:bodyPr vert="horz" wrap="square" lIns="90000" tIns="72000" rIns="90000" bIns="45720" rtlCol="0" anchor="t" anchorCtr="0">
            <a:no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1566000"/>
            <a:ext cx="7543800" cy="44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modelstijlen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sz="2400" b="0" i="0" u="none" strike="noStrike" baseline="30000" noProof="0" dirty="0" smtClean="0">
              <a:solidFill>
                <a:srgbClr val="000000"/>
              </a:solidFill>
              <a:latin typeface="Corbel"/>
            </a:endParaRPr>
          </a:p>
          <a:p>
            <a:pPr lvl="4"/>
            <a:endParaRPr lang="en-US" noProof="0" dirty="0"/>
          </a:p>
        </p:txBody>
      </p:sp>
      <p:sp>
        <p:nvSpPr>
          <p:cNvPr id="11" name="Rechthoek 10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hthoek 11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hoek 14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hthoek 16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hthoek 17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hthoek 18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hoek 19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Rond hoek zelfde zijde rechthoek 22"/>
          <p:cNvSpPr/>
          <p:nvPr/>
        </p:nvSpPr>
        <p:spPr>
          <a:xfrm rot="16200000">
            <a:off x="8100000" y="5904000"/>
            <a:ext cx="684000" cy="684000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82045E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186"/>
          <a:stretch/>
        </p:blipFill>
        <p:spPr>
          <a:xfrm>
            <a:off x="8244000" y="5983200"/>
            <a:ext cx="317862" cy="4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47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marR="0" indent="-2286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nl-NL" sz="2400" b="0" i="0" u="none" strike="noStrike" kern="1200" baseline="0" smtClean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Sjoerd Schenau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Combined physical and monetary presentations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74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Exercise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Environmental accountants should not only compile the accounts, they should also be able to explain the data to the users.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Please assess the two core tables for water for 2005 and 2010. Evaluate the main changes that occurred between these two years.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Work in a group. Discuss the results. What are the 5 most important messages you deduce from this data?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Prepare a short presentation where you present the 5 most important messages and also explain why </a:t>
            </a:r>
            <a:r>
              <a:rPr lang="en-GB" dirty="0" err="1" smtClean="0"/>
              <a:t>yiu</a:t>
            </a:r>
            <a:r>
              <a:rPr lang="en-GB" dirty="0" smtClean="0"/>
              <a:t> think this is important.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1195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</a:t>
            </a:r>
            <a:r>
              <a:rPr lang="nl-NL" dirty="0" err="1" smtClean="0"/>
              <a:t>core</a:t>
            </a:r>
            <a:r>
              <a:rPr lang="nl-NL" dirty="0" smtClean="0"/>
              <a:t> </a:t>
            </a:r>
            <a:r>
              <a:rPr lang="nl-NL" dirty="0" err="1" smtClean="0"/>
              <a:t>table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2005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11</a:t>
            </a:fld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69016" cy="435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347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</a:t>
            </a:r>
            <a:r>
              <a:rPr lang="nl-NL" dirty="0" err="1" smtClean="0"/>
              <a:t>core</a:t>
            </a:r>
            <a:r>
              <a:rPr lang="nl-NL" dirty="0" smtClean="0"/>
              <a:t> </a:t>
            </a:r>
            <a:r>
              <a:rPr lang="nl-NL" dirty="0" err="1" smtClean="0"/>
              <a:t>table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2010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12</a:t>
            </a:fld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2105"/>
            <a:ext cx="8712968" cy="437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643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General </a:t>
            </a:r>
            <a:r>
              <a:rPr lang="nl-NL" dirty="0" err="1" smtClean="0"/>
              <a:t>introduction</a:t>
            </a:r>
            <a:r>
              <a:rPr lang="nl-NL" dirty="0" smtClean="0"/>
              <a:t>: </a:t>
            </a:r>
            <a:r>
              <a:rPr lang="nl-NL" dirty="0" err="1" smtClean="0"/>
              <a:t>integration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SEEA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Core</a:t>
            </a:r>
            <a:r>
              <a:rPr lang="nl-NL" dirty="0" smtClean="0"/>
              <a:t> </a:t>
            </a:r>
            <a:r>
              <a:rPr lang="nl-NL" dirty="0" err="1" smtClean="0"/>
              <a:t>tables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acocunts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Combined</a:t>
            </a:r>
            <a:r>
              <a:rPr lang="nl-NL" dirty="0" smtClean="0"/>
              <a:t> </a:t>
            </a:r>
            <a:r>
              <a:rPr lang="nl-NL" dirty="0" err="1" smtClean="0"/>
              <a:t>presentations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water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Exercise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07211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Integration </a:t>
            </a:r>
            <a:r>
              <a:rPr lang="nl-NL" dirty="0" err="1" smtClean="0"/>
              <a:t>within</a:t>
            </a:r>
            <a:r>
              <a:rPr lang="nl-NL" dirty="0" smtClean="0"/>
              <a:t> SEEA-CF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Strength of SEEA: </a:t>
            </a:r>
            <a:r>
              <a:rPr lang="en-GB" dirty="0" smtClean="0"/>
              <a:t>consistent application of accounting rules, principles and boundaries in organisation of physical and monetary information.</a:t>
            </a:r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Link between measures of flows of goods and services in physical and monetary terms as reflected in monetary and physical supply and use tables.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Link between changes in the stock of environmental assets over an accounting period and the use of extracted natural resources as an input to economic production, consumption and accumulation.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Connection between the measures of production, consumption and accumulation in monetary terms and measures of flows of income Integrating and presenting the accounts between different sectors.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Functional accounts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4289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supply and use tables in physical and monetary terms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4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3881" y="924551"/>
            <a:ext cx="5008107" cy="656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117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asset accounts and supply and use tables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5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43370"/>
            <a:ext cx="7560840" cy="533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054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sequence of economic accounts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SNA: </a:t>
            </a:r>
            <a:r>
              <a:rPr lang="nl-NL" dirty="0" err="1" smtClean="0"/>
              <a:t>sequence</a:t>
            </a:r>
            <a:r>
              <a:rPr lang="nl-NL" dirty="0" smtClean="0"/>
              <a:t> of </a:t>
            </a:r>
            <a:r>
              <a:rPr lang="nl-NL" dirty="0" err="1" smtClean="0"/>
              <a:t>economic</a:t>
            </a:r>
            <a:r>
              <a:rPr lang="nl-NL" dirty="0" smtClean="0"/>
              <a:t> accounts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Derivation</a:t>
            </a:r>
            <a:r>
              <a:rPr lang="nl-NL" dirty="0" smtClean="0"/>
              <a:t> of </a:t>
            </a:r>
            <a:r>
              <a:rPr lang="nl-NL" dirty="0" err="1" smtClean="0"/>
              <a:t>balancing</a:t>
            </a:r>
            <a:r>
              <a:rPr lang="nl-NL" dirty="0" smtClean="0"/>
              <a:t> items  (GDP, GNI etc.)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Balancing items can be defined so as to take into account </a:t>
            </a:r>
            <a:r>
              <a:rPr lang="en-US" dirty="0" smtClean="0"/>
              <a:t>the </a:t>
            </a:r>
            <a:r>
              <a:rPr lang="en-US" b="1" i="1" dirty="0" smtClean="0"/>
              <a:t>depletion </a:t>
            </a:r>
            <a:r>
              <a:rPr lang="en-US" b="1" i="1" dirty="0"/>
              <a:t>of natural </a:t>
            </a:r>
            <a:r>
              <a:rPr lang="en-US" b="1" i="1" dirty="0" smtClean="0"/>
              <a:t>resources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ym typeface="Wingdings" pitchFamily="2" charset="2"/>
              </a:rPr>
              <a:t> Depletion adjusted net value added, depletion adjusted net operating surplus, </a:t>
            </a:r>
            <a:r>
              <a:rPr lang="en-US" b="1" i="1" dirty="0" err="1" smtClean="0">
                <a:sym typeface="Wingdings" pitchFamily="2" charset="2"/>
              </a:rPr>
              <a:t>etc</a:t>
            </a:r>
            <a:endParaRPr lang="nl-NL" b="1" i="1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71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Adjusted</a:t>
            </a:r>
            <a:r>
              <a:rPr lang="nl-NL" dirty="0" smtClean="0"/>
              <a:t> National </a:t>
            </a:r>
            <a:r>
              <a:rPr lang="nl-NL" dirty="0" err="1" smtClean="0"/>
              <a:t>income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depletion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7</a:t>
            </a:fld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774170" cy="420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079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combined</a:t>
            </a:r>
            <a:r>
              <a:rPr lang="nl-NL" dirty="0" smtClean="0"/>
              <a:t> </a:t>
            </a:r>
            <a:r>
              <a:rPr lang="nl-NL" dirty="0" err="1" smtClean="0"/>
              <a:t>presentations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8</a:t>
            </a:fld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6711"/>
            <a:ext cx="6408712" cy="514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582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Questions</a:t>
            </a:r>
            <a:r>
              <a:rPr lang="nl-NL" dirty="0" smtClean="0"/>
              <a:t>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6676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paars EN">
  <a:themeElements>
    <a:clrScheme name="CBS_3">
      <a:dk1>
        <a:srgbClr val="82045E"/>
      </a:dk1>
      <a:lt1>
        <a:srgbClr val="FFFFFF"/>
      </a:lt1>
      <a:dk2>
        <a:srgbClr val="000000"/>
      </a:dk2>
      <a:lt2>
        <a:srgbClr val="D8D8D8"/>
      </a:lt2>
      <a:accent1>
        <a:srgbClr val="AF0E80"/>
      </a:accent1>
      <a:accent2>
        <a:srgbClr val="F39200"/>
      </a:accent2>
      <a:accent3>
        <a:srgbClr val="E94C0A"/>
      </a:accent3>
      <a:accent4>
        <a:srgbClr val="00A1CD"/>
      </a:accent4>
      <a:accent5>
        <a:srgbClr val="0058B8"/>
      </a:accent5>
      <a:accent6>
        <a:srgbClr val="488225"/>
      </a:accent6>
      <a:hlink>
        <a:srgbClr val="82045E"/>
      </a:hlink>
      <a:folHlink>
        <a:srgbClr val="82045E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BS Powerpoint paars 140312 - EN.potx [Alleen-lezen]" id="{9ED1C100-8085-417D-9C5F-AC892F9D18BB}" vid="{A886013F-F01E-4275-A1CF-D35015BC184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paars EN</Template>
  <TotalTime>0</TotalTime>
  <Words>822</Words>
  <Application>Microsoft Office PowerPoint</Application>
  <PresentationFormat>On-screen Show (4:3)</PresentationFormat>
  <Paragraphs>90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CBS Powerpoint paars EN</vt:lpstr>
      <vt:lpstr>Slide 1</vt:lpstr>
      <vt:lpstr>Content</vt:lpstr>
      <vt:lpstr>Integration within SEEA-CF</vt:lpstr>
      <vt:lpstr>Integration of supply and use tables in physical and monetary terms</vt:lpstr>
      <vt:lpstr>Integration of asset accounts and supply and use tables</vt:lpstr>
      <vt:lpstr>The sequence of economic accounts</vt:lpstr>
      <vt:lpstr>Adjusted National income for depletion</vt:lpstr>
      <vt:lpstr>Possible structure for combined presentations</vt:lpstr>
      <vt:lpstr>Questions ?</vt:lpstr>
      <vt:lpstr>Exercise</vt:lpstr>
      <vt:lpstr>Water core table for 2005</vt:lpstr>
      <vt:lpstr>Water core table for 2010</vt:lpstr>
    </vt:vector>
  </TitlesOfParts>
  <Company>CBS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Schenau, S.</dc:creator>
  <cp:lastModifiedBy>unsd</cp:lastModifiedBy>
  <cp:revision>18</cp:revision>
  <dcterms:created xsi:type="dcterms:W3CDTF">2014-06-30T12:08:24Z</dcterms:created>
  <dcterms:modified xsi:type="dcterms:W3CDTF">2014-07-09T17:34:06Z</dcterms:modified>
</cp:coreProperties>
</file>